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BA73-7132-43F9-AC11-9FDAFAA0AEBA}" type="datetimeFigureOut">
              <a:rPr lang="en-US" smtClean="0"/>
              <a:pPr/>
              <a:t>27.06.2020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55D2-2A00-453B-A9C1-3917189202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25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BA73-7132-43F9-AC11-9FDAFAA0AEBA}" type="datetimeFigureOut">
              <a:rPr lang="en-US" smtClean="0"/>
              <a:pPr/>
              <a:t>27.06.2020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55D2-2A00-453B-A9C1-3917189202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4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BA73-7132-43F9-AC11-9FDAFAA0AEBA}" type="datetimeFigureOut">
              <a:rPr lang="en-US" smtClean="0"/>
              <a:pPr/>
              <a:t>27.06.2020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55D2-2A00-453B-A9C1-3917189202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86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BA73-7132-43F9-AC11-9FDAFAA0AEBA}" type="datetimeFigureOut">
              <a:rPr lang="en-US" smtClean="0"/>
              <a:pPr/>
              <a:t>27.06.2020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55D2-2A00-453B-A9C1-3917189202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73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BA73-7132-43F9-AC11-9FDAFAA0AEBA}" type="datetimeFigureOut">
              <a:rPr lang="en-US" smtClean="0"/>
              <a:pPr/>
              <a:t>27.06.2020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55D2-2A00-453B-A9C1-3917189202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BA73-7132-43F9-AC11-9FDAFAA0AEBA}" type="datetimeFigureOut">
              <a:rPr lang="en-US" smtClean="0"/>
              <a:pPr/>
              <a:t>27.06.2020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55D2-2A00-453B-A9C1-3917189202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13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BA73-7132-43F9-AC11-9FDAFAA0AEBA}" type="datetimeFigureOut">
              <a:rPr lang="en-US" smtClean="0"/>
              <a:pPr/>
              <a:t>27.06.2020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55D2-2A00-453B-A9C1-3917189202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00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BA73-7132-43F9-AC11-9FDAFAA0AEBA}" type="datetimeFigureOut">
              <a:rPr lang="en-US" smtClean="0"/>
              <a:pPr/>
              <a:t>27.06.2020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55D2-2A00-453B-A9C1-3917189202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4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BA73-7132-43F9-AC11-9FDAFAA0AEBA}" type="datetimeFigureOut">
              <a:rPr lang="en-US" smtClean="0"/>
              <a:pPr/>
              <a:t>27.06.2020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55D2-2A00-453B-A9C1-3917189202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0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BA73-7132-43F9-AC11-9FDAFAA0AEBA}" type="datetimeFigureOut">
              <a:rPr lang="en-US" smtClean="0"/>
              <a:pPr/>
              <a:t>27.06.2020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55D2-2A00-453B-A9C1-3917189202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8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BA73-7132-43F9-AC11-9FDAFAA0AEBA}" type="datetimeFigureOut">
              <a:rPr lang="en-US" smtClean="0"/>
              <a:pPr/>
              <a:t>27.06.2020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E55D2-2A00-453B-A9C1-3917189202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30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8BA73-7132-43F9-AC11-9FDAFAA0AEBA}" type="datetimeFigureOut">
              <a:rPr lang="en-US" smtClean="0"/>
              <a:pPr/>
              <a:t>27.06.2020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E55D2-2A00-453B-A9C1-3917189202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0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mailto:svetisava@verat.net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975" y="225891"/>
            <a:ext cx="11600329" cy="2230438"/>
          </a:xfrm>
        </p:spPr>
        <p:txBody>
          <a:bodyPr>
            <a:normAutofit/>
          </a:bodyPr>
          <a:lstStyle/>
          <a:p>
            <a:r>
              <a:rPr lang="sr-Cyrl-RS" sz="4000" b="1" dirty="0" smtClean="0"/>
              <a:t>Стручна школа „Свети Сава“</a:t>
            </a:r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sz="2700" b="1" dirty="0" smtClean="0"/>
              <a:t>Карађорђа Петровића 240, 17520 Бујановац</a:t>
            </a:r>
            <a:br>
              <a:rPr lang="sr-Cyrl-RS" sz="2700" b="1" dirty="0" smtClean="0"/>
            </a:br>
            <a:r>
              <a:rPr lang="sr-Cyrl-RS" sz="2700" b="1" dirty="0" smtClean="0"/>
              <a:t>Тел: 017 651-057                                                         Факс: 017 653-663</a:t>
            </a:r>
            <a:br>
              <a:rPr lang="sr-Cyrl-RS" sz="2700" b="1" dirty="0" smtClean="0"/>
            </a:br>
            <a:r>
              <a:rPr lang="sr-Cyrl-RS" sz="2700" b="1" dirty="0" smtClean="0"/>
              <a:t>Мејл: </a:t>
            </a:r>
            <a:r>
              <a:rPr lang="en-US" sz="2700" b="1" dirty="0" smtClean="0">
                <a:hlinkClick r:id="rId4"/>
              </a:rPr>
              <a:t>svetisava@verat.net</a:t>
            </a:r>
            <a:r>
              <a:rPr lang="en-US" sz="2700" b="1" dirty="0" smtClean="0"/>
              <a:t>  </a:t>
            </a:r>
            <a:r>
              <a:rPr lang="sr-Cyrl-RS" sz="2700" b="1" dirty="0" smtClean="0"/>
              <a:t>       </a:t>
            </a:r>
            <a:r>
              <a:rPr lang="en-US" sz="2700" b="1" dirty="0" err="1" smtClean="0"/>
              <a:t>Sajt</a:t>
            </a:r>
            <a:r>
              <a:rPr lang="sr-Cyrl-RS" sz="2700" b="1" dirty="0" smtClean="0"/>
              <a:t>:</a:t>
            </a:r>
            <a:r>
              <a:rPr lang="en-US" sz="2800" b="1" dirty="0" smtClean="0"/>
              <a:t>http://ssssvetisavabujanovac.nasaskola.rs</a:t>
            </a:r>
            <a:r>
              <a:rPr lang="sr-Cyrl-RS" sz="2700" dirty="0" smtClean="0"/>
              <a:t/>
            </a:r>
            <a:br>
              <a:rPr lang="sr-Cyrl-RS" sz="2700" dirty="0" smtClean="0"/>
            </a:b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96" y="2456329"/>
            <a:ext cx="5441573" cy="4081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09" y="2350365"/>
            <a:ext cx="2590801" cy="2849881"/>
          </a:xfrm>
          <a:prstGeom prst="rect">
            <a:avLst/>
          </a:prstGeom>
        </p:spPr>
      </p:pic>
      <p:pic>
        <p:nvPicPr>
          <p:cNvPr id="6" name="Muzika za učenj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84" y="62938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7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:circle/>
      </p:transition>
    </mc:Choice>
    <mc:Fallback xmlns="">
      <p:transition spd="slow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153" y="107577"/>
            <a:ext cx="11537576" cy="6687670"/>
          </a:xfrm>
        </p:spPr>
        <p:txBody>
          <a:bodyPr>
            <a:normAutofit fontScale="90000"/>
          </a:bodyPr>
          <a:lstStyle/>
          <a:p>
            <a:r>
              <a:rPr lang="sr-Cyrl-RS" sz="4400" b="1" dirty="0" smtClean="0"/>
              <a:t>Наставак школовања</a:t>
            </a:r>
            <a:r>
              <a:rPr lang="sr-Cyrl-RS" sz="4000" b="1" dirty="0" smtClean="0"/>
              <a:t/>
            </a:r>
            <a:br>
              <a:rPr lang="sr-Cyrl-RS" sz="4000" b="1" dirty="0" smtClean="0"/>
            </a:br>
            <a:r>
              <a:rPr lang="sr-Cyrl-RS" sz="4000" b="1" dirty="0" smtClean="0"/>
              <a:t/>
            </a:r>
            <a:br>
              <a:rPr lang="sr-Cyrl-RS" sz="4000" b="1" dirty="0" smtClean="0"/>
            </a:br>
            <a:r>
              <a:rPr lang="sr-Cyrl-RS" sz="3600" b="1" dirty="0" smtClean="0"/>
              <a:t>Медицински факултет</a:t>
            </a:r>
            <a:br>
              <a:rPr lang="sr-Cyrl-RS" sz="3600" b="1" dirty="0" smtClean="0"/>
            </a:br>
            <a:r>
              <a:rPr lang="sr-Cyrl-RS" sz="3600" b="1" dirty="0" smtClean="0"/>
              <a:t>Висока школа за образовање васпитача</a:t>
            </a:r>
            <a:br>
              <a:rPr lang="sr-Cyrl-RS" sz="3600" b="1" dirty="0" smtClean="0"/>
            </a:br>
            <a:r>
              <a:rPr lang="sr-Cyrl-RS" sz="3600" b="1" dirty="0" smtClean="0"/>
              <a:t>Висока медицинска школа</a:t>
            </a:r>
            <a:br>
              <a:rPr lang="sr-Cyrl-RS" sz="3600" b="1" dirty="0" smtClean="0"/>
            </a:br>
            <a:r>
              <a:rPr lang="sr-Cyrl-RS" sz="3600" b="1" dirty="0" smtClean="0"/>
              <a:t>Фармацеутски факултет</a:t>
            </a:r>
            <a:br>
              <a:rPr lang="sr-Cyrl-RS" sz="3600" b="1" dirty="0" smtClean="0"/>
            </a:br>
            <a:r>
              <a:rPr lang="sr-Cyrl-RS" sz="3600" b="1" dirty="0" smtClean="0"/>
              <a:t>Стоматолошки факултет</a:t>
            </a:r>
            <a:br>
              <a:rPr lang="sr-Cyrl-RS" sz="3600" b="1" dirty="0" smtClean="0"/>
            </a:br>
            <a:r>
              <a:rPr lang="sr-Cyrl-RS" sz="3600" b="1" dirty="0" smtClean="0"/>
              <a:t>Учитељски факултет</a:t>
            </a:r>
            <a:br>
              <a:rPr lang="sr-Cyrl-RS" sz="3600" b="1" dirty="0" smtClean="0"/>
            </a:br>
            <a:r>
              <a:rPr lang="sr-Cyrl-RS" sz="3600" b="1" dirty="0" smtClean="0"/>
              <a:t>Правни факултет</a:t>
            </a:r>
            <a:br>
              <a:rPr lang="sr-Cyrl-RS" sz="3600" b="1" dirty="0" smtClean="0"/>
            </a:br>
            <a:r>
              <a:rPr lang="sr-Cyrl-RS" sz="3600" b="1" dirty="0" smtClean="0"/>
              <a:t>Педагогија и психологија</a:t>
            </a:r>
            <a:br>
              <a:rPr lang="sr-Cyrl-RS" sz="3600" b="1" dirty="0" smtClean="0"/>
            </a:br>
            <a:r>
              <a:rPr lang="sr-Cyrl-RS" sz="3600" b="1" dirty="0" smtClean="0"/>
              <a:t>Српски језик и књижевност</a:t>
            </a:r>
            <a:br>
              <a:rPr lang="sr-Cyrl-RS" sz="3600" b="1" dirty="0" smtClean="0"/>
            </a:br>
            <a:r>
              <a:rPr lang="sr-Cyrl-RS" sz="3600" b="1" dirty="0" smtClean="0"/>
              <a:t>Страни језик</a:t>
            </a:r>
            <a:br>
              <a:rPr lang="sr-Cyrl-RS" sz="3600" b="1" dirty="0" smtClean="0"/>
            </a:br>
            <a:r>
              <a:rPr lang="sr-Cyrl-RS" sz="3600" b="1" dirty="0" smtClean="0"/>
              <a:t>Журналистика</a:t>
            </a:r>
            <a:br>
              <a:rPr lang="sr-Cyrl-RS" sz="3600" b="1" dirty="0" smtClean="0"/>
            </a:br>
            <a:r>
              <a:rPr lang="sr-Cyrl-RS" sz="3600" b="1" dirty="0" smtClean="0"/>
              <a:t>Факултет спорта и физичког васпитања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76579166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5812"/>
            <a:ext cx="5495364" cy="5271246"/>
          </a:xfrm>
        </p:spPr>
        <p:txBody>
          <a:bodyPr>
            <a:normAutofit fontScale="90000"/>
          </a:bodyPr>
          <a:lstStyle/>
          <a:p>
            <a:r>
              <a:rPr lang="sr-Cyrl-RS" sz="4000" b="1" dirty="0" smtClean="0"/>
              <a:t/>
            </a:r>
            <a:br>
              <a:rPr lang="sr-Cyrl-RS" sz="4000" b="1" dirty="0" smtClean="0"/>
            </a:br>
            <a:r>
              <a:rPr lang="sr-Cyrl-RS" sz="4000" b="1" dirty="0" smtClean="0"/>
              <a:t>Подручје запошљавања</a:t>
            </a:r>
            <a:br>
              <a:rPr lang="sr-Cyrl-RS" sz="4000" b="1" dirty="0" smtClean="0"/>
            </a:br>
            <a:r>
              <a:rPr lang="sr-Cyrl-RS" sz="4000" b="1" dirty="0" smtClean="0"/>
              <a:t/>
            </a:r>
            <a:br>
              <a:rPr lang="sr-Cyrl-RS" sz="4000" b="1" dirty="0" smtClean="0"/>
            </a:br>
            <a:r>
              <a:rPr lang="sr-Cyrl-RS" sz="4000" b="1" dirty="0" smtClean="0"/>
              <a:t>Предшколска установа (државни и приватни вртићи), установе за боравак и социјално збрињавање деце, одмаралишта и летовалишта за децу, дечје играонице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828" y="1274949"/>
            <a:ext cx="6724525" cy="38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83212"/>
      </p:ext>
    </p:extLst>
  </p:cSld>
  <p:clrMapOvr>
    <a:masterClrMapping/>
  </p:clrMapOvr>
  <p:transition spd="med" advTm="7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91670"/>
            <a:ext cx="7019365" cy="5351929"/>
          </a:xfrm>
        </p:spPr>
        <p:txBody>
          <a:bodyPr>
            <a:normAutofit/>
          </a:bodyPr>
          <a:lstStyle/>
          <a:p>
            <a:r>
              <a:rPr lang="sr-Cyrl-RS" sz="3600" b="1" dirty="0" smtClean="0"/>
              <a:t>Ако Ви имате следеће особине:</a:t>
            </a:r>
            <a:r>
              <a:rPr lang="sr-Cyrl-RS" sz="4000" b="1" dirty="0" smtClean="0"/>
              <a:t/>
            </a:r>
            <a:br>
              <a:rPr lang="sr-Cyrl-RS" sz="4000" b="1" dirty="0" smtClean="0"/>
            </a:br>
            <a:r>
              <a:rPr lang="sr-Cyrl-RS" sz="4000" b="1" dirty="0"/>
              <a:t/>
            </a:r>
            <a:br>
              <a:rPr lang="sr-Cyrl-RS" sz="4000" b="1" dirty="0"/>
            </a:br>
            <a:r>
              <a:rPr lang="sr-Cyrl-RS" sz="4000" b="1" dirty="0" smtClean="0"/>
              <a:t/>
            </a:r>
            <a:br>
              <a:rPr lang="sr-Cyrl-RS" sz="4000" b="1" dirty="0" smtClean="0"/>
            </a:br>
            <a:r>
              <a:rPr lang="sr-Cyrl-RS" sz="3200" b="1" dirty="0" smtClean="0"/>
              <a:t>изражена вербална комуникација, саосећајност,спремност да пружи помоћ,стрпљивост,сталоженост, савесност,поверење,моторичка спретност и исказана љубав у раду са децом, онда је образовни профил медицинска сестра – васпитач прави избор за вас.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65" y="1809208"/>
            <a:ext cx="5047129" cy="336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69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000">
        <p15:prstTrans prst="wind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4858" y="2752164"/>
            <a:ext cx="4504765" cy="833716"/>
          </a:xfrm>
        </p:spPr>
        <p:txBody>
          <a:bodyPr>
            <a:normAutofit fontScale="90000"/>
          </a:bodyPr>
          <a:lstStyle/>
          <a:p>
            <a:r>
              <a:rPr lang="sr-Cyrl-RS" sz="5400" b="1" dirty="0" smtClean="0"/>
              <a:t>ДОБРО ДОШЛИ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" y="333375"/>
            <a:ext cx="6858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95373"/>
      </p:ext>
    </p:extLst>
  </p:cSld>
  <p:clrMapOvr>
    <a:masterClrMapping/>
  </p:clrMapOvr>
  <p:transition spd="slow" advTm="7000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975" y="225891"/>
            <a:ext cx="11600329" cy="2069074"/>
          </a:xfrm>
        </p:spPr>
        <p:txBody>
          <a:bodyPr>
            <a:normAutofit/>
          </a:bodyPr>
          <a:lstStyle/>
          <a:p>
            <a:r>
              <a:rPr lang="sr-Cyrl-RS" sz="4000" b="1" dirty="0" smtClean="0"/>
              <a:t>Образовни профил:</a:t>
            </a:r>
            <a:br>
              <a:rPr lang="sr-Cyrl-RS" sz="4000" b="1" dirty="0" smtClean="0"/>
            </a:br>
            <a:r>
              <a:rPr lang="sr-Cyrl-RS" sz="4000" b="1" dirty="0" smtClean="0"/>
              <a:t>медицинска сестра - васпитач</a:t>
            </a:r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sz="2700" dirty="0" smtClean="0"/>
              <a:t/>
            </a:r>
            <a:br>
              <a:rPr lang="sr-Cyrl-RS" sz="2700" dirty="0" smtClean="0"/>
            </a:br>
            <a:endParaRPr lang="en-US" sz="27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0328" y="3146683"/>
            <a:ext cx="11600329" cy="20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4000" b="1" dirty="0" smtClean="0"/>
              <a:t>Подручје рада:</a:t>
            </a:r>
          </a:p>
          <a:p>
            <a:r>
              <a:rPr lang="sr-Cyrl-RS" sz="4000" b="1" dirty="0" smtClean="0"/>
              <a:t>здравство и социјална заштита</a:t>
            </a:r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sz="2700" dirty="0" smtClean="0"/>
              <a:t/>
            </a:r>
            <a:br>
              <a:rPr lang="sr-Cyrl-RS" sz="2700" dirty="0" smtClean="0"/>
            </a:br>
            <a:endParaRPr lang="en-US" sz="27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600668"/>
            <a:ext cx="11600329" cy="20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4000" b="1" dirty="0" smtClean="0"/>
              <a:t>Четворогодишњи образовни профил</a:t>
            </a:r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sz="2700" dirty="0" smtClean="0"/>
              <a:t/>
            </a:r>
            <a:br>
              <a:rPr lang="sr-Cyrl-RS" sz="2700" dirty="0" smtClean="0"/>
            </a:b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86" y="1525724"/>
            <a:ext cx="4335556" cy="164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16429"/>
      </p:ext>
    </p:extLst>
  </p:cSld>
  <p:clrMapOvr>
    <a:masterClrMapping/>
  </p:clrMapOvr>
  <p:transition spd="slow" advTm="7000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24165" y="225890"/>
            <a:ext cx="4536139" cy="6443852"/>
          </a:xfrm>
        </p:spPr>
        <p:txBody>
          <a:bodyPr>
            <a:normAutofit fontScale="90000"/>
          </a:bodyPr>
          <a:lstStyle/>
          <a:p>
            <a:pPr algn="l"/>
            <a:r>
              <a:rPr lang="ru-RU" sz="3000" b="1" dirty="0" smtClean="0"/>
              <a:t>МЕДИЦИНСКА СЕСТРА – ВАСПИТАЧ је занимање које оспособљава ученике за рад у </a:t>
            </a:r>
            <a:r>
              <a:rPr lang="sr-Cyrl-RS" sz="3000" b="1" dirty="0" err="1" smtClean="0"/>
              <a:t>п</a:t>
            </a:r>
            <a:r>
              <a:rPr lang="ru-RU" sz="3000" b="1" dirty="0" smtClean="0"/>
              <a:t>редшколским установама са здравом децом до три године, на пословима неге и васпитања деце. </a:t>
            </a:r>
            <a:br>
              <a:rPr lang="ru-RU" sz="3000" b="1" dirty="0" smtClean="0"/>
            </a:br>
            <a:r>
              <a:rPr lang="ru-RU" sz="3000" b="1" dirty="0" smtClean="0"/>
              <a:t>МЕДИЦИНСКА СЕСТРА – ВАСПИТАЧ активно </a:t>
            </a:r>
            <a:r>
              <a:rPr lang="ru-RU" sz="3000" b="1" dirty="0" err="1" smtClean="0"/>
              <a:t>учествује</a:t>
            </a:r>
            <a:r>
              <a:rPr lang="ru-RU" sz="3000" b="1" dirty="0" smtClean="0"/>
              <a:t> у </a:t>
            </a:r>
            <a:r>
              <a:rPr lang="ru-RU" sz="3000" b="1" dirty="0" err="1" smtClean="0"/>
              <a:t>формирању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детета</a:t>
            </a:r>
            <a:r>
              <a:rPr lang="ru-RU" sz="3000" b="1" dirty="0" smtClean="0"/>
              <a:t>, </a:t>
            </a:r>
            <a:r>
              <a:rPr lang="ru-RU" sz="3000" b="1" dirty="0" err="1" smtClean="0"/>
              <a:t>његових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хигијенских</a:t>
            </a:r>
            <a:r>
              <a:rPr lang="ru-RU" sz="3000" b="1" dirty="0" smtClean="0"/>
              <a:t>, </a:t>
            </a:r>
            <a:r>
              <a:rPr lang="ru-RU" sz="3000" b="1" dirty="0" err="1" smtClean="0"/>
              <a:t>културних</a:t>
            </a:r>
            <a:r>
              <a:rPr lang="ru-RU" sz="3000" b="1" dirty="0" smtClean="0"/>
              <a:t> и </a:t>
            </a:r>
            <a:r>
              <a:rPr lang="ru-RU" sz="3000" b="1" dirty="0" err="1" smtClean="0"/>
              <a:t>радних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навика</a:t>
            </a:r>
            <a:r>
              <a:rPr lang="ru-RU" sz="3000" b="1" dirty="0" smtClean="0"/>
              <a:t>. </a:t>
            </a:r>
            <a:r>
              <a:rPr lang="ru-RU" sz="3000" b="1" dirty="0" err="1" smtClean="0"/>
              <a:t>Повија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децу</a:t>
            </a:r>
            <a:r>
              <a:rPr lang="ru-RU" sz="3000" b="1" dirty="0" smtClean="0"/>
              <a:t>, храни их, игра се </a:t>
            </a:r>
            <a:r>
              <a:rPr lang="ru-RU" sz="3000" b="1" dirty="0" err="1" smtClean="0"/>
              <a:t>са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њима</a:t>
            </a:r>
            <a:r>
              <a:rPr lang="ru-RU" sz="3000" b="1" dirty="0" smtClean="0"/>
              <a:t>. </a:t>
            </a:r>
            <a:r>
              <a:rPr lang="ru-RU" sz="3000" b="1" dirty="0" err="1" smtClean="0"/>
              <a:t>Таква</a:t>
            </a:r>
            <a:r>
              <a:rPr lang="ru-RU" sz="3000" b="1" dirty="0" smtClean="0"/>
              <a:t> особа мора да воли </a:t>
            </a:r>
            <a:r>
              <a:rPr lang="ru-RU" sz="3000" b="1" dirty="0" err="1" smtClean="0"/>
              <a:t>децу</a:t>
            </a:r>
            <a:r>
              <a:rPr lang="ru-RU" sz="3000" b="1" dirty="0" smtClean="0"/>
              <a:t> и да </a:t>
            </a:r>
            <a:r>
              <a:rPr lang="ru-RU" sz="3000" b="1" dirty="0" err="1" smtClean="0"/>
              <a:t>своју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љубав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несебично</a:t>
            </a:r>
            <a:r>
              <a:rPr lang="ru-RU" sz="3000" b="1" dirty="0" smtClean="0"/>
              <a:t> </a:t>
            </a:r>
            <a:r>
              <a:rPr lang="ru-RU" sz="3000" b="1" dirty="0" err="1" smtClean="0"/>
              <a:t>пружа</a:t>
            </a:r>
            <a:r>
              <a:rPr lang="ru-RU" sz="3000" b="1" dirty="0" smtClean="0"/>
              <a:t>.</a:t>
            </a:r>
            <a:r>
              <a:rPr lang="sr-Cyrl-RS" sz="1400" dirty="0" smtClean="0"/>
              <a:t/>
            </a:r>
            <a:br>
              <a:rPr lang="sr-Cyrl-RS" sz="1400" dirty="0" smtClean="0"/>
            </a:br>
            <a:r>
              <a:rPr lang="sr-Cyrl-RS" sz="1400" dirty="0" smtClean="0"/>
              <a:t/>
            </a:r>
            <a:br>
              <a:rPr lang="sr-Cyrl-RS" sz="1400" dirty="0" smtClean="0"/>
            </a:b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" y="1398491"/>
            <a:ext cx="7251751" cy="381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50549"/>
      </p:ext>
    </p:extLst>
  </p:cSld>
  <p:clrMapOvr>
    <a:masterClrMapping/>
  </p:clrMapOvr>
  <p:transition spd="slow" advTm="11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4536139" cy="6443852"/>
          </a:xfrm>
        </p:spPr>
        <p:txBody>
          <a:bodyPr>
            <a:normAutofit/>
          </a:bodyPr>
          <a:lstStyle/>
          <a:p>
            <a:pPr algn="l"/>
            <a:r>
              <a:rPr lang="sr-Cyrl-RS" sz="1400" dirty="0" smtClean="0"/>
              <a:t/>
            </a:r>
            <a:br>
              <a:rPr lang="sr-Cyrl-RS" sz="1400" dirty="0" smtClean="0"/>
            </a:br>
            <a:r>
              <a:rPr lang="sr-Cyrl-RS" sz="1400" dirty="0" smtClean="0"/>
              <a:t/>
            </a:r>
            <a:br>
              <a:rPr lang="sr-Cyrl-RS" sz="1400" dirty="0" smtClean="0"/>
            </a:b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7906" y="134542"/>
            <a:ext cx="4787154" cy="65262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4000" b="1" dirty="0" smtClean="0"/>
              <a:t>Циљеви и задаци смера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sr-Cyrl-RS" sz="4000" b="1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dirty="0" smtClean="0"/>
              <a:t>Пријем деце  у установу за дечји боравак и санитетска обрада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dirty="0" err="1" smtClean="0"/>
              <a:t>Спровођење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личне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хигијене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деце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раног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узраста</a:t>
            </a:r>
            <a:endParaRPr lang="ru-RU" sz="4000" b="1" dirty="0" smtClean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sr-Cyrl-RS" sz="4000" b="1" dirty="0" smtClean="0"/>
              <a:t>Нега и исхрана деце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dirty="0" err="1" smtClean="0"/>
              <a:t>Спровођење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терапије</a:t>
            </a:r>
            <a:r>
              <a:rPr lang="ru-RU" sz="4000" b="1" dirty="0" smtClean="0"/>
              <a:t> у установи за </a:t>
            </a:r>
            <a:r>
              <a:rPr lang="ru-RU" sz="4000" b="1" dirty="0" err="1" smtClean="0"/>
              <a:t>дечји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боравак</a:t>
            </a:r>
            <a:endParaRPr lang="ru-RU" sz="4000" b="1" dirty="0" smtClean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dirty="0" err="1" smtClean="0"/>
              <a:t>Дезинфекција</a:t>
            </a:r>
            <a:r>
              <a:rPr lang="ru-RU" sz="4000" b="1" dirty="0" smtClean="0"/>
              <a:t> и </a:t>
            </a:r>
            <a:r>
              <a:rPr lang="ru-RU" sz="4000" b="1" dirty="0" err="1" smtClean="0"/>
              <a:t>стерилизација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опреме</a:t>
            </a:r>
            <a:r>
              <a:rPr lang="ru-RU" sz="4000" b="1" dirty="0" smtClean="0"/>
              <a:t>, </a:t>
            </a:r>
            <a:r>
              <a:rPr lang="ru-RU" sz="4000" b="1" dirty="0" err="1" smtClean="0"/>
              <a:t>играчака</a:t>
            </a:r>
            <a:r>
              <a:rPr lang="ru-RU" sz="4000" b="1" dirty="0" smtClean="0"/>
              <a:t> и </a:t>
            </a:r>
            <a:r>
              <a:rPr lang="ru-RU" sz="4000" b="1" dirty="0" err="1" smtClean="0"/>
              <a:t>осталог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материјала</a:t>
            </a:r>
            <a:endParaRPr lang="ru-RU" sz="4000" b="1" dirty="0" smtClean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dirty="0" err="1" smtClean="0"/>
              <a:t>Сарадња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са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родитељима</a:t>
            </a:r>
            <a:r>
              <a:rPr lang="ru-RU" sz="4000" b="1" dirty="0" smtClean="0"/>
              <a:t> и </a:t>
            </a:r>
            <a:r>
              <a:rPr lang="ru-RU" sz="4000" b="1" dirty="0" err="1" smtClean="0"/>
              <a:t>остваривање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васпитног</a:t>
            </a:r>
            <a:r>
              <a:rPr lang="ru-RU" sz="4000" b="1" dirty="0" smtClean="0"/>
              <a:t> рада у </a:t>
            </a:r>
            <a:r>
              <a:rPr lang="ru-RU" sz="4000" b="1" dirty="0" err="1" smtClean="0"/>
              <a:t>групи</a:t>
            </a:r>
            <a:endParaRPr lang="ru-RU" sz="4000" b="1" dirty="0" smtClean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dirty="0" err="1" smtClean="0"/>
              <a:t>Планирање</a:t>
            </a:r>
            <a:r>
              <a:rPr lang="ru-RU" sz="4000" b="1" dirty="0" smtClean="0"/>
              <a:t> и </a:t>
            </a:r>
            <a:r>
              <a:rPr lang="ru-RU" sz="4000" b="1" dirty="0" err="1" smtClean="0"/>
              <a:t>програмирање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васпитног</a:t>
            </a:r>
            <a:r>
              <a:rPr lang="ru-RU" sz="4000" b="1" dirty="0" smtClean="0"/>
              <a:t> рада у </a:t>
            </a:r>
            <a:r>
              <a:rPr lang="ru-RU" sz="4000" b="1" dirty="0" err="1" smtClean="0"/>
              <a:t>групи</a:t>
            </a:r>
            <a:endParaRPr lang="ru-RU" sz="4000" b="1" dirty="0" smtClean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dirty="0" err="1" smtClean="0"/>
              <a:t>Организовање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слободних</a:t>
            </a:r>
            <a:r>
              <a:rPr lang="ru-RU" sz="4000" b="1" dirty="0" smtClean="0"/>
              <a:t> и </a:t>
            </a:r>
            <a:r>
              <a:rPr lang="ru-RU" sz="4000" b="1" dirty="0" err="1" smtClean="0"/>
              <a:t>усмерених</a:t>
            </a:r>
            <a:r>
              <a:rPr lang="ru-RU" sz="4000" b="1" dirty="0" smtClean="0"/>
              <a:t> активности </a:t>
            </a:r>
            <a:r>
              <a:rPr lang="ru-RU" sz="4000" b="1" dirty="0" err="1" smtClean="0"/>
              <a:t>деце</a:t>
            </a:r>
            <a:r>
              <a:rPr lang="ru-RU" sz="4000" b="1" dirty="0" smtClean="0"/>
              <a:t>, простора и </a:t>
            </a:r>
            <a:r>
              <a:rPr lang="ru-RU" sz="4000" b="1" dirty="0" err="1" smtClean="0"/>
              <a:t>материјала</a:t>
            </a:r>
            <a:r>
              <a:rPr lang="ru-RU" sz="4000" b="1" dirty="0" smtClean="0"/>
              <a:t> за игру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dirty="0" err="1" smtClean="0"/>
              <a:t>Вођење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педагошке</a:t>
            </a:r>
            <a:r>
              <a:rPr lang="ru-RU" sz="4000" b="1" dirty="0" smtClean="0"/>
              <a:t> и </a:t>
            </a:r>
            <a:r>
              <a:rPr lang="ru-RU" sz="4000" b="1" dirty="0" err="1" smtClean="0"/>
              <a:t>здравствене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документације</a:t>
            </a:r>
            <a:endParaRPr lang="sr-Cyrl-RS" sz="4000" b="1" dirty="0" smtClean="0"/>
          </a:p>
          <a:p>
            <a:endParaRPr lang="sr-Cyrl-RS" sz="4000" b="1" dirty="0"/>
          </a:p>
          <a:p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sz="2700" dirty="0" smtClean="0"/>
              <a:t/>
            </a:r>
            <a:br>
              <a:rPr lang="sr-Cyrl-RS" sz="2700" dirty="0" smtClean="0"/>
            </a:b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60" y="952197"/>
            <a:ext cx="6826251" cy="453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split orient="vert"/>
      </p:transition>
    </mc:Choice>
    <mc:Fallback xmlns="">
      <p:transition spd="slow" advTm="1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5889813" cy="6929718"/>
          </a:xfrm>
        </p:spPr>
        <p:txBody>
          <a:bodyPr>
            <a:normAutofit fontScale="90000"/>
          </a:bodyPr>
          <a:lstStyle/>
          <a:p>
            <a:r>
              <a:rPr lang="sr-Cyrl-RS" sz="4000" b="1" dirty="0" smtClean="0"/>
              <a:t>Практични део наставе одвија се у:</a:t>
            </a:r>
            <a:br>
              <a:rPr lang="sr-Cyrl-RS" sz="4000" b="1" dirty="0" smtClean="0"/>
            </a:br>
            <a:r>
              <a:rPr lang="sr-Cyrl-RS" sz="4000" b="1" dirty="0" smtClean="0"/>
              <a:t/>
            </a:r>
            <a:br>
              <a:rPr lang="sr-Cyrl-RS" sz="4000" b="1" dirty="0" smtClean="0"/>
            </a:br>
            <a:r>
              <a:rPr lang="sr-Cyrl-RS" sz="4000" b="1" dirty="0" smtClean="0"/>
              <a:t>1. Дому здравља у Бујановцу</a:t>
            </a:r>
            <a:br>
              <a:rPr lang="sr-Cyrl-RS" sz="4000" b="1" dirty="0" smtClean="0"/>
            </a:br>
            <a:r>
              <a:rPr lang="sr-Cyrl-RS" sz="3100" b="1" dirty="0" smtClean="0"/>
              <a:t>Ученици стичу знања, вештине и компетенције планиране програмом стручног предмета Здравствена нега деце раног узраста у Дечјем диспанзеру.</a:t>
            </a:r>
            <a:br>
              <a:rPr lang="sr-Cyrl-RS" sz="3100" b="1" dirty="0" smtClean="0"/>
            </a:br>
            <a:r>
              <a:rPr lang="sr-Cyrl-RS" sz="3100" b="1" dirty="0" smtClean="0"/>
              <a:t>Ученици усвајају кодекс професионалног понашања, организовања примарне здравствене заштите деце предшколског узраста, савладавају начин вођења медицинске документације и начин рада у саветовалишту.</a:t>
            </a:r>
            <a:r>
              <a:rPr lang="sr-Cyrl-RS" sz="4000" b="1" dirty="0" smtClean="0"/>
              <a:t/>
            </a:r>
            <a:br>
              <a:rPr lang="sr-Cyrl-RS" sz="4000" b="1" dirty="0" smtClean="0"/>
            </a:b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812" y="1350734"/>
            <a:ext cx="6221505" cy="415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60784"/>
      </p:ext>
    </p:extLst>
  </p:cSld>
  <p:clrMapOvr>
    <a:masterClrMapping/>
  </p:clrMapOvr>
  <p:transition spd="slow" advTm="12000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5889813" cy="6929718"/>
          </a:xfrm>
        </p:spPr>
        <p:txBody>
          <a:bodyPr>
            <a:normAutofit fontScale="90000"/>
          </a:bodyPr>
          <a:lstStyle/>
          <a:p>
            <a:r>
              <a:rPr lang="sr-Cyrl-RS" sz="4000" b="1" dirty="0" smtClean="0"/>
              <a:t>2. На одељењу педијатрије у Здравственом центру Врање</a:t>
            </a:r>
            <a:br>
              <a:rPr lang="sr-Cyrl-RS" sz="4000" b="1" dirty="0" smtClean="0"/>
            </a:br>
            <a:r>
              <a:rPr lang="sr-Cyrl-RS" sz="3100" b="1" dirty="0" smtClean="0"/>
              <a:t>Ученици стичу знања, вештине и компетенције планиране програмом стручног предмета Педијатрија са негом.</a:t>
            </a:r>
            <a:br>
              <a:rPr lang="sr-Cyrl-RS" sz="3100" b="1" dirty="0" smtClean="0"/>
            </a:br>
            <a:r>
              <a:rPr lang="sr-Cyrl-RS" sz="3100" b="1" dirty="0" smtClean="0"/>
              <a:t>Ученици савладавају начин организовања секундарне здравствене заштите деце, савладавају начин узимања материјала за лабораторијске анализе, начин припреме и поделе терапије и начин вођења медицинске документације на одељењу Педијатрије.</a:t>
            </a:r>
            <a:r>
              <a:rPr lang="sr-Cyrl-RS" sz="4000" b="1" dirty="0" smtClean="0"/>
              <a:t/>
            </a:r>
            <a:br>
              <a:rPr lang="sr-Cyrl-RS" sz="4000" b="1" dirty="0" smtClean="0"/>
            </a:b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813" y="1145802"/>
            <a:ext cx="6239434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97992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"/>
            <a:ext cx="5889813" cy="6858000"/>
          </a:xfrm>
        </p:spPr>
        <p:txBody>
          <a:bodyPr>
            <a:normAutofit fontScale="90000"/>
          </a:bodyPr>
          <a:lstStyle/>
          <a:p>
            <a:r>
              <a:rPr lang="sr-Cyrl-RS" sz="4000" b="1" dirty="0" smtClean="0"/>
              <a:t>3. У Предшколским установама у Бујановцу и Врању</a:t>
            </a:r>
            <a:br>
              <a:rPr lang="sr-Cyrl-RS" sz="4000" b="1" dirty="0" smtClean="0"/>
            </a:br>
            <a:r>
              <a:rPr lang="sr-Cyrl-RS" sz="2900" b="1" dirty="0" smtClean="0"/>
              <a:t>Ученици стичу знања, вештине и компетенције планиране програмом стручног предмета Васпитање и нега деце.</a:t>
            </a:r>
            <a:br>
              <a:rPr lang="sr-Cyrl-RS" sz="2900" b="1" dirty="0" smtClean="0"/>
            </a:br>
            <a:r>
              <a:rPr lang="sr-Cyrl-RS" sz="2900" b="1" dirty="0" smtClean="0"/>
              <a:t>Ученици савладавају пријем деце у установу за дечји боравак, савладавају спровођење личне хигијене и исхране деце раног узраста, сарадњу са родитељима и рад на здравственом васпитању родитеља, организовање и припремање простора и васпитног материјала за игру, вођење педагошке документације и савладавају васпитни рад у групи и организовање слободних и усмерених активности.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17" y="183777"/>
            <a:ext cx="6405283" cy="649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2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00">
        <p:split orient="vert"/>
      </p:transition>
    </mc:Choice>
    <mc:Fallback xmlns=""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31259"/>
            <a:ext cx="5889813" cy="4195483"/>
          </a:xfrm>
        </p:spPr>
        <p:txBody>
          <a:bodyPr>
            <a:normAutofit/>
          </a:bodyPr>
          <a:lstStyle/>
          <a:p>
            <a:r>
              <a:rPr lang="sr-Cyrl-RS" sz="4000" b="1" dirty="0" smtClean="0"/>
              <a:t>4. У просторијама Стручне школе „Свети Сава“ у школском кабинету</a:t>
            </a:r>
            <a:br>
              <a:rPr lang="sr-Cyrl-RS" sz="4000" b="1" dirty="0" smtClean="0"/>
            </a:br>
            <a:r>
              <a:rPr lang="sr-Cyrl-RS" sz="2900" b="1" dirty="0" smtClean="0"/>
              <a:t>Вежбе у школском кабинету реализују се из предмета:</a:t>
            </a:r>
            <a:br>
              <a:rPr lang="sr-Cyrl-RS" sz="2900" b="1" dirty="0" smtClean="0"/>
            </a:br>
            <a:r>
              <a:rPr lang="sr-Cyrl-RS" sz="2900" b="1" dirty="0" smtClean="0"/>
              <a:t>- Здравствена нега деце раног узраста у првом и другом разреду, </a:t>
            </a:r>
            <a:br>
              <a:rPr lang="sr-Cyrl-RS" sz="2900" b="1" dirty="0" smtClean="0"/>
            </a:br>
            <a:r>
              <a:rPr lang="sr-Cyrl-RS" sz="2900" b="1" dirty="0" smtClean="0"/>
              <a:t>- Инфектологија са негом у четрвртом разреду.</a:t>
            </a: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66" y="233084"/>
            <a:ext cx="6391834" cy="639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7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000">
        <p:circle/>
      </p:transition>
    </mc:Choice>
    <mc:Fallback xmlns="">
      <p:transition spd="slow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1">
                <a:lumMod val="5000"/>
                <a:lumOff val="9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083" y="225467"/>
            <a:ext cx="5100918" cy="5377474"/>
          </a:xfrm>
        </p:spPr>
        <p:txBody>
          <a:bodyPr>
            <a:normAutofit fontScale="90000"/>
          </a:bodyPr>
          <a:lstStyle/>
          <a:p>
            <a:r>
              <a:rPr lang="sr-Cyrl-RS" sz="4000" b="1" dirty="0" smtClean="0"/>
              <a:t>Ученици, годинама уназад, активно учествују на такмичењима из Здравствене неге и Анатомије и физиологије, парирајући својим вршњацима широм Србије.</a:t>
            </a:r>
            <a:endParaRPr lang="en-US" sz="27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4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80077"/>
      </p:ext>
    </p:extLst>
  </p:cSld>
  <p:clrMapOvr>
    <a:masterClrMapping/>
  </p:clrMapOvr>
  <p:transition spd="med" advTm="8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191</TotalTime>
  <Words>192</Words>
  <Application>Microsoft Office PowerPoint</Application>
  <PresentationFormat>Widescreen</PresentationFormat>
  <Paragraphs>29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Стручна школа „Свети Сава“ Карађорђа Петровића 240, 17520 Бујановац Тел: 017 651-057                                                         Факс: 017 653-663 Мејл: svetisava@verat.net         Sajt:http://ssssvetisavabujanovac.nasaskola.rs </vt:lpstr>
      <vt:lpstr>Образовни профил: медицинска сестра - васпитач  </vt:lpstr>
      <vt:lpstr>МЕДИЦИНСКА СЕСТРА – ВАСПИТАЧ је занимање које оспособљава ученике за рад у предшколским установама са здравом децом до три године, на пословима неге и васпитања деце.  МЕДИЦИНСКА СЕСТРА – ВАСПИТАЧ активно учествује у формирању детета, његових хигијенских, културних и радних навика. Повија децу, храни их, игра се са њима. Таква особа мора да воли децу и да своју љубав несебично пружа.  </vt:lpstr>
      <vt:lpstr>  </vt:lpstr>
      <vt:lpstr>Практични део наставе одвија се у:  1. Дому здравља у Бујановцу Ученици стичу знања, вештине и компетенције планиране програмом стручног предмета Здравствена нега деце раног узраста у Дечјем диспанзеру. Ученици усвајају кодекс професионалног понашања, организовања примарне здравствене заштите деце предшколског узраста, савладавају начин вођења медицинске документације и начин рада у саветовалишту. </vt:lpstr>
      <vt:lpstr>2. На одељењу педијатрије у Здравственом центру Врање Ученици стичу знања, вештине и компетенције планиране програмом стручног предмета Педијатрија са негом. Ученици савладавају начин организовања секундарне здравствене заштите деце, савладавају начин узимања материјала за лабораторијске анализе, начин припреме и поделе терапије и начин вођења медицинске документације на одељењу Педијатрије. </vt:lpstr>
      <vt:lpstr>3. У Предшколским установама у Бујановцу и Врању Ученици стичу знања, вештине и компетенције планиране програмом стручног предмета Васпитање и нега деце. Ученици савладавају пријем деце у установу за дечји боравак, савладавају спровођење личне хигијене и исхране деце раног узраста, сарадњу са родитељима и рад на здравственом васпитању родитеља, организовање и припремање простора и васпитног материјала за игру, вођење педагошке документације и савладавају васпитни рад у групи и организовање слободних и усмерених активности.</vt:lpstr>
      <vt:lpstr>4. У просторијама Стручне школе „Свети Сава“ у школском кабинету Вежбе у школском кабинету реализују се из предмета: - Здравствена нега деце раног узраста у првом и другом разреду,  - Инфектологија са негом у четрвртом разреду.</vt:lpstr>
      <vt:lpstr>Ученици, годинама уназад, активно учествују на такмичењима из Здравствене неге и Анатомије и физиологије, парирајући својим вршњацима широм Србије.</vt:lpstr>
      <vt:lpstr>Наставак школовања  Медицински факултет Висока школа за образовање васпитача Висока медицинска школа Фармацеутски факултет Стоматолошки факултет Учитељски факултет Правни факултет Педагогија и психологија Српски језик и књижевност Страни језик Журналистика Факултет спорта и физичког васпитања</vt:lpstr>
      <vt:lpstr> Подручје запошљавања  Предшколска установа (државни и приватни вртићи), установе за боравак и социјално збрињавање деце, одмаралишта и летовалишта за децу, дечје играонице</vt:lpstr>
      <vt:lpstr>Ако Ви имате следеће особине:   изражена вербална комуникација, саосећајност,спремност да пружи помоћ,стрпљивост,сталоженост, савесност,поверење,моторичка спретност и исказана љубав у раду са децом, онда је образовни профил медицинска сестра – васпитач прави избор за вас.</vt:lpstr>
      <vt:lpstr>ДОБРО ДОШЛИ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Стручна школа „Свети Сава“ Карађорђа Петровића 240, 17520 Бујановац Тел: 017 651-057                                                         Факс: 017 653-663 Мејл: svetisava@verat.net         Sajt:http://ssssvetisavabujanovac.nasaskola.rs</dc:title>
  <dc:creator>Slavoljub Nešić</dc:creator>
  <cp:lastModifiedBy>Slavoljub Nešić</cp:lastModifiedBy>
  <cp:revision>26</cp:revision>
  <dcterms:created xsi:type="dcterms:W3CDTF">2020-05-19T16:50:46Z</dcterms:created>
  <dcterms:modified xsi:type="dcterms:W3CDTF">2020-06-27T18:22:38Z</dcterms:modified>
</cp:coreProperties>
</file>